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2" r:id="rId5"/>
    <p:sldId id="263" r:id="rId6"/>
    <p:sldId id="265" r:id="rId7"/>
    <p:sldId id="266" r:id="rId8"/>
    <p:sldId id="267" r:id="rId9"/>
    <p:sldId id="264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7" r:id="rId18"/>
    <p:sldId id="276" r:id="rId19"/>
    <p:sldId id="278" r:id="rId20"/>
    <p:sldId id="279" r:id="rId21"/>
    <p:sldId id="280" r:id="rId22"/>
    <p:sldId id="281" r:id="rId23"/>
    <p:sldId id="287" r:id="rId24"/>
    <p:sldId id="284" r:id="rId25"/>
    <p:sldId id="283" r:id="rId26"/>
    <p:sldId id="285" r:id="rId27"/>
    <p:sldId id="288" r:id="rId28"/>
    <p:sldId id="289" r:id="rId29"/>
    <p:sldId id="290" r:id="rId30"/>
    <p:sldId id="291" r:id="rId31"/>
    <p:sldId id="282" r:id="rId32"/>
    <p:sldId id="286" r:id="rId33"/>
    <p:sldId id="292" r:id="rId34"/>
    <p:sldId id="293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294" r:id="rId43"/>
    <p:sldId id="302" r:id="rId44"/>
    <p:sldId id="303" r:id="rId45"/>
    <p:sldId id="304" r:id="rId46"/>
    <p:sldId id="305" r:id="rId47"/>
    <p:sldId id="260" r:id="rId48"/>
    <p:sldId id="261" r:id="rId49"/>
    <p:sldId id="306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35A70FD-2D54-491D-BE43-0CD60B39295F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2471F58-264A-44C0-A256-3685021058D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70FD-2D54-491D-BE43-0CD60B39295F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71F58-264A-44C0-A256-3685021058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35A70FD-2D54-491D-BE43-0CD60B39295F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2471F58-264A-44C0-A256-3685021058D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70FD-2D54-491D-BE43-0CD60B39295F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471F58-264A-44C0-A256-3685021058D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70FD-2D54-491D-BE43-0CD60B39295F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2471F58-264A-44C0-A256-3685021058D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35A70FD-2D54-491D-BE43-0CD60B39295F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2471F58-264A-44C0-A256-3685021058D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35A70FD-2D54-491D-BE43-0CD60B39295F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2471F58-264A-44C0-A256-3685021058D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70FD-2D54-491D-BE43-0CD60B39295F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471F58-264A-44C0-A256-3685021058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70FD-2D54-491D-BE43-0CD60B39295F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2471F58-264A-44C0-A256-3685021058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70FD-2D54-491D-BE43-0CD60B39295F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471F58-264A-44C0-A256-3685021058D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35A70FD-2D54-491D-BE43-0CD60B39295F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2471F58-264A-44C0-A256-3685021058D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35A70FD-2D54-491D-BE43-0CD60B39295F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2471F58-264A-44C0-A256-3685021058D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595" y="1412776"/>
            <a:ext cx="4765429" cy="3630265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gency FB" pitchFamily="34" charset="0"/>
              </a:rPr>
              <a:t>hypothyroidism </a:t>
            </a:r>
            <a:r>
              <a:rPr lang="en-US" b="1" dirty="0" smtClean="0">
                <a:solidFill>
                  <a:schemeClr val="tx1"/>
                </a:solidFill>
                <a:latin typeface="Agency FB" pitchFamily="34" charset="0"/>
              </a:rPr>
              <a:t/>
            </a:r>
            <a:br>
              <a:rPr lang="en-US" b="1" dirty="0" smtClean="0">
                <a:solidFill>
                  <a:schemeClr val="tx1"/>
                </a:solidFill>
                <a:latin typeface="Agency FB" pitchFamily="34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Agency FB" pitchFamily="34" charset="0"/>
              </a:rPr>
              <a:t>&amp;</a:t>
            </a:r>
            <a:br>
              <a:rPr lang="en-US" b="1" dirty="0" smtClean="0">
                <a:solidFill>
                  <a:schemeClr val="tx1"/>
                </a:solidFill>
                <a:latin typeface="Agency FB" pitchFamily="34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Agency FB" pitchFamily="34" charset="0"/>
              </a:rPr>
              <a:t>Diffuse toxic goiter (</a:t>
            </a:r>
            <a:r>
              <a:rPr lang="en-US" b="1" dirty="0">
                <a:solidFill>
                  <a:schemeClr val="tx1"/>
                </a:solidFill>
                <a:latin typeface="Agency FB" pitchFamily="34" charset="0"/>
              </a:rPr>
              <a:t>Graves' </a:t>
            </a:r>
            <a:r>
              <a:rPr lang="en-US" b="1" dirty="0" smtClean="0">
                <a:solidFill>
                  <a:schemeClr val="tx1"/>
                </a:solidFill>
                <a:latin typeface="Agency FB" pitchFamily="34" charset="0"/>
              </a:rPr>
              <a:t>disease, </a:t>
            </a:r>
            <a:r>
              <a:rPr lang="en-US" b="1" dirty="0" err="1" smtClean="0">
                <a:solidFill>
                  <a:schemeClr val="tx1"/>
                </a:solidFill>
                <a:latin typeface="Agency FB" pitchFamily="34" charset="0"/>
              </a:rPr>
              <a:t>Basedow</a:t>
            </a:r>
            <a:r>
              <a:rPr lang="en-US" b="1" dirty="0" smtClean="0">
                <a:solidFill>
                  <a:schemeClr val="tx1"/>
                </a:solidFill>
                <a:latin typeface="Agency FB" pitchFamily="34" charset="0"/>
              </a:rPr>
              <a:t> disease)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4741386"/>
            <a:ext cx="3275856" cy="17526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algn="r"/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Made by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Bekbolatova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N.O. </a:t>
            </a:r>
          </a:p>
          <a:p>
            <a:pPr algn="r"/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Group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445</a:t>
            </a:r>
          </a:p>
          <a:p>
            <a:pPr algn="r"/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Faculty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General medicine </a:t>
            </a:r>
          </a:p>
          <a:p>
            <a:pPr algn="r"/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Checked 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by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Baydurin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S.A.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0" y="116632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JSC “Astana medical university”</a:t>
            </a:r>
          </a:p>
          <a:p>
            <a:pPr algn="ctr"/>
            <a:r>
              <a:rPr lang="en-US" b="1" dirty="0" smtClean="0"/>
              <a:t>Department of inner diseases </a:t>
            </a:r>
            <a:r>
              <a:rPr lang="ru-RU" b="1" dirty="0" smtClean="0"/>
              <a:t>№</a:t>
            </a:r>
            <a:r>
              <a:rPr lang="en-US" b="1" dirty="0" smtClean="0"/>
              <a:t>1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51920" y="630932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Astana, 2018 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815" y="2060848"/>
            <a:ext cx="3988898" cy="2243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8969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39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20627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023386"/>
            <a:ext cx="9144000" cy="4495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11113"/>
            <a:ext cx="9144000" cy="9906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anchor="ctr">
            <a:normAutofit fontScale="8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dirty="0" smtClean="0">
                <a:solidFill>
                  <a:schemeClr val="bg1"/>
                </a:solidFill>
                <a:latin typeface="+mj-lt"/>
              </a:rPr>
              <a:t>HYPOTHYROIDISM </a:t>
            </a:r>
          </a:p>
          <a:p>
            <a:pPr algn="ctr"/>
            <a:r>
              <a:rPr lang="en-US" b="1" u="sng" dirty="0" smtClean="0">
                <a:solidFill>
                  <a:schemeClr val="bg1"/>
                </a:solidFill>
                <a:latin typeface="+mj-lt"/>
              </a:rPr>
              <a:t>DIAGNOSTICS </a:t>
            </a:r>
            <a:endParaRPr lang="ru-RU" u="sng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668" y="1001713"/>
            <a:ext cx="5976664" cy="586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8791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u="sng" dirty="0" smtClean="0"/>
              <a:t>LABORATORY INVESTIGATIONS </a:t>
            </a:r>
            <a:endParaRPr lang="ru-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2636912"/>
            <a:ext cx="2987824" cy="3140968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1.  </a:t>
            </a:r>
            <a:r>
              <a:rPr lang="en-US" sz="3200" b="1" u="sng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PRIMARY HYPOTHYROIDISM</a:t>
            </a:r>
          </a:p>
          <a:p>
            <a:pPr marL="0" indent="0" algn="ctr">
              <a:buNone/>
            </a:pPr>
            <a:r>
              <a:rPr lang="en-US" sz="3200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TSH  </a:t>
            </a:r>
            <a:r>
              <a:rPr lang="en-US" sz="3200" b="1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INCREASE</a:t>
            </a:r>
          </a:p>
          <a:p>
            <a:pPr marL="0" indent="0" algn="ctr">
              <a:buNone/>
            </a:pPr>
            <a:r>
              <a:rPr lang="en-US" sz="3200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T4  </a:t>
            </a:r>
            <a:r>
              <a:rPr lang="en-US" sz="3200" b="1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DECREASE </a:t>
            </a:r>
          </a:p>
          <a:p>
            <a:pPr marL="0" indent="0" algn="ctr">
              <a:buNone/>
            </a:pPr>
            <a:r>
              <a:rPr lang="en-US" sz="3200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T3 </a:t>
            </a:r>
            <a:r>
              <a:rPr lang="en-US" sz="3200" b="1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DECREASE </a:t>
            </a:r>
          </a:p>
          <a:p>
            <a:pPr marL="0" indent="0" algn="ctr">
              <a:buNone/>
            </a:pPr>
            <a:endParaRPr lang="en-US" sz="3200" dirty="0" smtClean="0">
              <a:solidFill>
                <a:srgbClr val="002060"/>
              </a:solidFill>
              <a:latin typeface="BrowalliaUPC" pitchFamily="34" charset="-34"/>
              <a:cs typeface="BrowalliaUPC" pitchFamily="34" charset="-34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6067876" y="2636912"/>
            <a:ext cx="3076124" cy="314096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/>
              <a:buNone/>
            </a:pPr>
            <a:r>
              <a:rPr lang="en-US" sz="3200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2. </a:t>
            </a:r>
            <a:r>
              <a:rPr lang="en-US" sz="3200" b="1" u="sng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SECONDARY HYPOTHYROIDISM</a:t>
            </a:r>
          </a:p>
          <a:p>
            <a:pPr marL="0" indent="0" algn="ctr">
              <a:buFont typeface="Wingdings"/>
              <a:buNone/>
            </a:pPr>
            <a:r>
              <a:rPr lang="en-US" sz="3200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TSH </a:t>
            </a:r>
            <a:r>
              <a:rPr lang="en-US" sz="3200" b="1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DECREASE </a:t>
            </a:r>
          </a:p>
          <a:p>
            <a:pPr marL="0" indent="0" algn="ctr">
              <a:buFont typeface="Wingdings"/>
              <a:buNone/>
            </a:pPr>
            <a:r>
              <a:rPr lang="en-US" sz="3200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T4 </a:t>
            </a:r>
            <a:r>
              <a:rPr lang="en-US" sz="3200" b="1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DECREASE </a:t>
            </a:r>
          </a:p>
          <a:p>
            <a:pPr marL="0" indent="0" algn="ctr">
              <a:buFont typeface="Wingdings"/>
              <a:buNone/>
            </a:pPr>
            <a:r>
              <a:rPr lang="en-US" sz="3200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T3 </a:t>
            </a:r>
            <a:r>
              <a:rPr lang="en-US" sz="3200" b="1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DECREASE </a:t>
            </a:r>
            <a:endParaRPr lang="ru-RU" sz="3200" b="1" dirty="0">
              <a:solidFill>
                <a:srgbClr val="002060"/>
              </a:solidFill>
              <a:cs typeface="BrowalliaUPC" pitchFamily="34" charset="-34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980728"/>
            <a:ext cx="3080052" cy="5851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22348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588"/>
            <a:ext cx="9144000" cy="9906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u="sng" dirty="0" smtClean="0"/>
              <a:t>INSTRUMENTAL INVESTIGATIONS </a:t>
            </a:r>
            <a:endParaRPr lang="ru-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628800"/>
            <a:ext cx="7632848" cy="18002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002060"/>
                </a:solidFill>
              </a:rPr>
              <a:t>ULTRASOUND OF THYROID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rgbClr val="002060"/>
                </a:solidFill>
              </a:rPr>
              <a:t>thyroid </a:t>
            </a:r>
            <a:r>
              <a:rPr lang="en-US" dirty="0">
                <a:solidFill>
                  <a:srgbClr val="002060"/>
                </a:solidFill>
              </a:rPr>
              <a:t>reduction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rgbClr val="002060"/>
                </a:solidFill>
              </a:rPr>
              <a:t>there </a:t>
            </a:r>
            <a:r>
              <a:rPr lang="en-US" dirty="0">
                <a:solidFill>
                  <a:srgbClr val="002060"/>
                </a:solidFill>
              </a:rPr>
              <a:t>may be nodular cystic </a:t>
            </a:r>
            <a:r>
              <a:rPr lang="en-US" dirty="0" smtClean="0">
                <a:solidFill>
                  <a:srgbClr val="002060"/>
                </a:solidFill>
              </a:rPr>
              <a:t>formations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724" y="3429000"/>
            <a:ext cx="6984776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39585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604207"/>
            <a:ext cx="9144000" cy="168478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2. </a:t>
            </a:r>
            <a:r>
              <a:rPr lang="en-US" b="1" dirty="0" smtClean="0">
                <a:solidFill>
                  <a:srgbClr val="002060"/>
                </a:solidFill>
              </a:rPr>
              <a:t>ECG </a:t>
            </a:r>
          </a:p>
          <a:p>
            <a:pPr>
              <a:buFont typeface="Wingdings" pitchFamily="2" charset="2"/>
              <a:buChar char="v"/>
            </a:pPr>
            <a:r>
              <a:rPr lang="en-US" dirty="0">
                <a:solidFill>
                  <a:srgbClr val="002060"/>
                </a:solidFill>
              </a:rPr>
              <a:t>sinus </a:t>
            </a:r>
            <a:r>
              <a:rPr lang="en-US" dirty="0" err="1">
                <a:solidFill>
                  <a:srgbClr val="002060"/>
                </a:solidFill>
              </a:rPr>
              <a:t>bradycardia</a:t>
            </a:r>
            <a:endParaRPr lang="en-US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dirty="0">
                <a:solidFill>
                  <a:srgbClr val="002060"/>
                </a:solidFill>
              </a:rPr>
              <a:t>reduction of teeth voltage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-27384"/>
            <a:ext cx="9144000" cy="9906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dirty="0" smtClean="0"/>
              <a:t>INSTRUMENTAL INVESTIGATIONS </a:t>
            </a:r>
            <a:endParaRPr lang="ru-RU" b="1" u="sng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936" y="3288991"/>
            <a:ext cx="5724128" cy="3434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8185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2276872"/>
            <a:ext cx="2969954" cy="1728192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002060"/>
                </a:solidFill>
              </a:rPr>
              <a:t>3. MRT </a:t>
            </a:r>
          </a:p>
          <a:p>
            <a:pPr algn="ctr">
              <a:buFont typeface="Wingdings" pitchFamily="2" charset="2"/>
              <a:buChar char="v"/>
            </a:pPr>
            <a:r>
              <a:rPr lang="en-US" dirty="0" smtClean="0">
                <a:solidFill>
                  <a:srgbClr val="002060"/>
                </a:solidFill>
              </a:rPr>
              <a:t>pituitary adenoma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-2588"/>
            <a:ext cx="9144000" cy="9906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dirty="0" smtClean="0"/>
              <a:t>INSTRUMENTAL INVESTIGATIONS </a:t>
            </a:r>
            <a:endParaRPr lang="ru-RU" b="1" u="sng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457" y="2625803"/>
            <a:ext cx="5587960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688286"/>
            <a:ext cx="5152225" cy="2157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1741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78" y="-2588"/>
            <a:ext cx="9162078" cy="990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4788024" cy="52578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1. </a:t>
            </a:r>
            <a:r>
              <a:rPr lang="en-US" b="1" dirty="0">
                <a:solidFill>
                  <a:srgbClr val="002060"/>
                </a:solidFill>
              </a:rPr>
              <a:t>Autoimmune thyroiditis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- if chronic AIT, then it is </a:t>
            </a:r>
            <a:r>
              <a:rPr lang="en-US" b="1" dirty="0">
                <a:solidFill>
                  <a:srgbClr val="002060"/>
                </a:solidFill>
              </a:rPr>
              <a:t>irreversible</a:t>
            </a:r>
            <a:r>
              <a:rPr lang="en-US" dirty="0">
                <a:solidFill>
                  <a:srgbClr val="002060"/>
                </a:solidFill>
              </a:rPr>
              <a:t> and the patient should receive </a:t>
            </a:r>
            <a:r>
              <a:rPr lang="en-US" b="1" dirty="0">
                <a:solidFill>
                  <a:srgbClr val="002060"/>
                </a:solidFill>
              </a:rPr>
              <a:t>replacement therapy for life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- while </a:t>
            </a:r>
            <a:r>
              <a:rPr lang="en-US" dirty="0">
                <a:solidFill>
                  <a:srgbClr val="002060"/>
                </a:solidFill>
              </a:rPr>
              <a:t>hypothyroidism is usually terminated by the restoration of the thyroid </a:t>
            </a:r>
            <a:r>
              <a:rPr lang="en-US" dirty="0" smtClean="0">
                <a:solidFill>
                  <a:srgbClr val="002060"/>
                </a:solidFill>
              </a:rPr>
              <a:t>gland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2. </a:t>
            </a:r>
            <a:r>
              <a:rPr lang="en-US" b="1" dirty="0">
                <a:solidFill>
                  <a:srgbClr val="002060"/>
                </a:solidFill>
              </a:rPr>
              <a:t>Primary and secondary hypothyroidism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- secondary - </a:t>
            </a:r>
            <a:r>
              <a:rPr lang="en-US" b="1" dirty="0" err="1">
                <a:solidFill>
                  <a:srgbClr val="002060"/>
                </a:solidFill>
              </a:rPr>
              <a:t>uninsulated</a:t>
            </a:r>
            <a:r>
              <a:rPr lang="en-US" dirty="0">
                <a:solidFill>
                  <a:srgbClr val="002060"/>
                </a:solidFill>
              </a:rPr>
              <a:t>, combined with the secondary failure of other endocrine glands (</a:t>
            </a:r>
            <a:r>
              <a:rPr lang="en-US" dirty="0" err="1">
                <a:solidFill>
                  <a:srgbClr val="002060"/>
                </a:solidFill>
              </a:rPr>
              <a:t>hypocritisism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hypogonadism</a:t>
            </a:r>
            <a:r>
              <a:rPr lang="en-US" dirty="0">
                <a:solidFill>
                  <a:srgbClr val="002060"/>
                </a:solidFill>
              </a:rPr>
              <a:t>).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- </a:t>
            </a:r>
            <a:r>
              <a:rPr lang="en-US" b="1" dirty="0">
                <a:solidFill>
                  <a:srgbClr val="002060"/>
                </a:solidFill>
              </a:rPr>
              <a:t>normal level </a:t>
            </a:r>
            <a:r>
              <a:rPr lang="en-US" dirty="0">
                <a:solidFill>
                  <a:srgbClr val="002060"/>
                </a:solidFill>
              </a:rPr>
              <a:t>of TSH can sometimes be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anchor="ctr">
            <a:normAutofit fontScale="8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dirty="0" smtClean="0">
                <a:solidFill>
                  <a:schemeClr val="bg1"/>
                </a:solidFill>
                <a:latin typeface="+mj-lt"/>
              </a:rPr>
              <a:t>HYPOTHYROIDISM </a:t>
            </a:r>
          </a:p>
          <a:p>
            <a:pPr algn="ctr"/>
            <a:r>
              <a:rPr lang="en-US" b="1" u="sng" dirty="0" smtClean="0">
                <a:solidFill>
                  <a:schemeClr val="bg1"/>
                </a:solidFill>
                <a:latin typeface="+mj-lt"/>
              </a:rPr>
              <a:t>DIFFERENTIAL DIAGNOSIS </a:t>
            </a:r>
            <a:endParaRPr lang="ru-RU" u="sng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348880"/>
            <a:ext cx="4067944" cy="379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6410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788024" y="1196752"/>
            <a:ext cx="4364360" cy="566124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/>
            <a:r>
              <a:rPr lang="en-US" b="1" dirty="0" err="1" smtClean="0">
                <a:solidFill>
                  <a:srgbClr val="002060"/>
                </a:solidFill>
              </a:rPr>
              <a:t>Rheumatological</a:t>
            </a:r>
            <a:r>
              <a:rPr lang="en-US" b="1" dirty="0" smtClean="0">
                <a:solidFill>
                  <a:srgbClr val="002060"/>
                </a:solidFill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polyarthritis, </a:t>
            </a:r>
            <a:r>
              <a:rPr lang="en-US" dirty="0" err="1" smtClean="0">
                <a:solidFill>
                  <a:srgbClr val="002060"/>
                </a:solidFill>
              </a:rPr>
              <a:t>polysinovitis</a:t>
            </a:r>
            <a:r>
              <a:rPr lang="en-US" dirty="0" smtClean="0">
                <a:solidFill>
                  <a:srgbClr val="002060"/>
                </a:solidFill>
              </a:rPr>
              <a:t>, progressive </a:t>
            </a:r>
            <a:r>
              <a:rPr lang="en-US" dirty="0" err="1" smtClean="0">
                <a:solidFill>
                  <a:srgbClr val="002060"/>
                </a:solidFill>
              </a:rPr>
              <a:t>osteoarthrosis</a:t>
            </a:r>
            <a:r>
              <a:rPr lang="en-US" dirty="0" smtClean="0">
                <a:solidFill>
                  <a:srgbClr val="002060"/>
                </a:solidFill>
              </a:rPr>
              <a:t> (often adjacent to neurological masks);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</a:rPr>
              <a:t>Gynecological: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menstrual disorders (amenorrhea, </a:t>
            </a:r>
            <a:r>
              <a:rPr lang="en-US" dirty="0" err="1" smtClean="0">
                <a:solidFill>
                  <a:srgbClr val="002060"/>
                </a:solidFill>
              </a:rPr>
              <a:t>polymenorrhea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hypermenorrhea</a:t>
            </a:r>
            <a:r>
              <a:rPr lang="en-US" dirty="0" smtClean="0">
                <a:solidFill>
                  <a:srgbClr val="002060"/>
                </a:solidFill>
              </a:rPr>
              <a:t>, menorrhagia, dysfunctional uterine bleeding), infertility;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</a:rPr>
              <a:t>Hematologic: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normochromic normocytic, iron hypochromic or macrocytic B12 deficiency anemia;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</a:rPr>
              <a:t>Psychiatric: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depression, dementia.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0" y="1196752"/>
            <a:ext cx="4499992" cy="56612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>
            <a:normAutofit fontScale="85000" lnSpcReduction="200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002060"/>
                </a:solidFill>
              </a:rPr>
              <a:t>Gastroenterological: </a:t>
            </a:r>
          </a:p>
          <a:p>
            <a:pPr marL="0" indent="0">
              <a:buFont typeface="Wingdings"/>
              <a:buNone/>
            </a:pPr>
            <a:r>
              <a:rPr lang="en-US" dirty="0" smtClean="0">
                <a:solidFill>
                  <a:srgbClr val="002060"/>
                </a:solidFill>
              </a:rPr>
              <a:t>constipation, biliary tract dyskinesia, </a:t>
            </a:r>
            <a:r>
              <a:rPr lang="en-US" dirty="0" err="1" smtClean="0">
                <a:solidFill>
                  <a:srgbClr val="002060"/>
                </a:solidFill>
              </a:rPr>
              <a:t>cholelithiasis</a:t>
            </a:r>
            <a:r>
              <a:rPr lang="en-US" dirty="0" smtClean="0">
                <a:solidFill>
                  <a:srgbClr val="002060"/>
                </a:solidFill>
              </a:rPr>
              <a:t>, chronic hepatitis (jaundice combined with elevated hepatic transaminase);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</a:rPr>
              <a:t>Cardiac: </a:t>
            </a:r>
          </a:p>
          <a:p>
            <a:pPr marL="0" indent="0">
              <a:buFont typeface="Wingdings"/>
              <a:buNone/>
            </a:pPr>
            <a:r>
              <a:rPr lang="en-US" dirty="0" smtClean="0">
                <a:solidFill>
                  <a:srgbClr val="002060"/>
                </a:solidFill>
              </a:rPr>
              <a:t>diastolic hypertension, dyslipidemia, </a:t>
            </a:r>
            <a:r>
              <a:rPr lang="en-US" dirty="0" err="1" smtClean="0">
                <a:solidFill>
                  <a:srgbClr val="002060"/>
                </a:solidFill>
              </a:rPr>
              <a:t>hydropericardium</a:t>
            </a:r>
            <a:r>
              <a:rPr lang="en-US" dirty="0" smtClean="0">
                <a:solidFill>
                  <a:srgbClr val="002060"/>
                </a:solidFill>
              </a:rPr>
              <a:t>;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</a:rPr>
              <a:t>Respiratory: </a:t>
            </a:r>
          </a:p>
          <a:p>
            <a:pPr marL="0" indent="0">
              <a:buFont typeface="Wingdings"/>
              <a:buNone/>
            </a:pPr>
            <a:r>
              <a:rPr lang="en-US" dirty="0" smtClean="0">
                <a:solidFill>
                  <a:srgbClr val="002060"/>
                </a:solidFill>
              </a:rPr>
              <a:t>sleep apnea syndrome, pleural effusion of unknown origin, chronic laryngitis;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</a:rPr>
              <a:t>Neurological: </a:t>
            </a:r>
          </a:p>
          <a:p>
            <a:pPr marL="0" indent="0">
              <a:buFont typeface="Wingdings"/>
              <a:buNone/>
            </a:pPr>
            <a:r>
              <a:rPr lang="en-US" dirty="0" smtClean="0">
                <a:solidFill>
                  <a:srgbClr val="002060"/>
                </a:solidFill>
              </a:rPr>
              <a:t>tunnel syndromes (carpal canal, </a:t>
            </a:r>
            <a:r>
              <a:rPr lang="en-US" dirty="0" err="1" smtClean="0">
                <a:solidFill>
                  <a:srgbClr val="002060"/>
                </a:solidFill>
              </a:rPr>
              <a:t>peroneal</a:t>
            </a:r>
            <a:r>
              <a:rPr lang="en-US" dirty="0" smtClean="0">
                <a:solidFill>
                  <a:srgbClr val="002060"/>
                </a:solidFill>
              </a:rPr>
              <a:t> canal nerve);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anchor="ctr">
            <a:normAutofit fontScale="8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dirty="0" smtClean="0">
                <a:solidFill>
                  <a:schemeClr val="bg1"/>
                </a:solidFill>
                <a:latin typeface="+mj-lt"/>
              </a:rPr>
              <a:t>HYPOTHYROIDISM </a:t>
            </a:r>
          </a:p>
          <a:p>
            <a:pPr algn="ctr"/>
            <a:r>
              <a:rPr lang="en-US" b="1" u="sng" dirty="0" smtClean="0">
                <a:solidFill>
                  <a:schemeClr val="bg1"/>
                </a:solidFill>
                <a:latin typeface="+mj-lt"/>
              </a:rPr>
              <a:t>DIFFERENTIAL DIAGNOSIS </a:t>
            </a:r>
            <a:endParaRPr lang="ru-RU" u="sng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2101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-11476" y="1124744"/>
            <a:ext cx="9155476" cy="266429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2060"/>
                </a:solidFill>
              </a:rPr>
              <a:t>LEVOTIROXIN (L-T4)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2060"/>
                </a:solidFill>
              </a:rPr>
              <a:t>Pharmacological action - compensating for the deficiency of thyroid hormones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2060"/>
                </a:solidFill>
              </a:rPr>
              <a:t>I</a:t>
            </a:r>
            <a:r>
              <a:rPr lang="en-US" sz="2000" dirty="0" smtClean="0">
                <a:solidFill>
                  <a:srgbClr val="002060"/>
                </a:solidFill>
              </a:rPr>
              <a:t>nside</a:t>
            </a:r>
            <a:r>
              <a:rPr lang="en-US" sz="2000" dirty="0">
                <a:solidFill>
                  <a:srgbClr val="002060"/>
                </a:solidFill>
              </a:rPr>
              <a:t>, in the morning, on an empty stomach, washed down with a small amount of liquid. </a:t>
            </a:r>
            <a:endParaRPr lang="en-US" sz="20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2060"/>
                </a:solidFill>
              </a:rPr>
              <a:t>Tablets </a:t>
            </a:r>
            <a:r>
              <a:rPr lang="en-US" sz="2000" dirty="0">
                <a:solidFill>
                  <a:srgbClr val="002060"/>
                </a:solidFill>
              </a:rPr>
              <a:t>should be taken regularly</a:t>
            </a:r>
            <a:r>
              <a:rPr lang="en-US" sz="2000" dirty="0" smtClean="0">
                <a:solidFill>
                  <a:srgbClr val="002060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2060"/>
                </a:solidFill>
              </a:rPr>
              <a:t>FOR WOMAN = </a:t>
            </a:r>
            <a:r>
              <a:rPr lang="en-US" sz="2400" b="1" dirty="0" smtClean="0">
                <a:solidFill>
                  <a:srgbClr val="002060"/>
                </a:solidFill>
              </a:rPr>
              <a:t>100 MG/DAY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2060"/>
                </a:solidFill>
              </a:rPr>
              <a:t>FOR MAN = </a:t>
            </a:r>
            <a:r>
              <a:rPr lang="en-US" sz="2400" b="1" dirty="0" smtClean="0">
                <a:solidFill>
                  <a:srgbClr val="002060"/>
                </a:solidFill>
              </a:rPr>
              <a:t>150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</a:rPr>
              <a:t>MG/DAY</a:t>
            </a:r>
          </a:p>
          <a:p>
            <a:pPr marL="0" indent="0">
              <a:buNone/>
            </a:pPr>
            <a:endParaRPr lang="en-US" sz="18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18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anchor="ctr">
            <a:normAutofit fontScale="8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dirty="0" smtClean="0">
                <a:solidFill>
                  <a:schemeClr val="bg1"/>
                </a:solidFill>
                <a:latin typeface="+mj-lt"/>
              </a:rPr>
              <a:t>HYPOTHYROIDISM </a:t>
            </a:r>
          </a:p>
          <a:p>
            <a:pPr algn="ctr"/>
            <a:r>
              <a:rPr lang="en-US" b="1" u="sng" dirty="0" smtClean="0">
                <a:solidFill>
                  <a:schemeClr val="bg1"/>
                </a:solidFill>
                <a:latin typeface="+mj-lt"/>
              </a:rPr>
              <a:t>TREATMENT </a:t>
            </a:r>
            <a:endParaRPr lang="ru-RU" u="sng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05064"/>
            <a:ext cx="3399616" cy="2624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191" y="3914617"/>
            <a:ext cx="3763305" cy="2805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8945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u="sng" dirty="0" smtClean="0"/>
              <a:t>CONCLUSION</a:t>
            </a:r>
            <a:r>
              <a:rPr lang="en-US" b="1" dirty="0" smtClean="0"/>
              <a:t>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772816"/>
            <a:ext cx="8153400" cy="305293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002060"/>
                </a:solidFill>
                <a:latin typeface="Arial Rounded MT Bold" pitchFamily="34" charset="0"/>
              </a:rPr>
              <a:t>Low-fat </a:t>
            </a:r>
            <a:r>
              <a:rPr lang="en-US" sz="3600" dirty="0">
                <a:solidFill>
                  <a:srgbClr val="002060"/>
                </a:solidFill>
                <a:latin typeface="Arial Rounded MT Bold" pitchFamily="34" charset="0"/>
              </a:rPr>
              <a:t>diet with plenty of </a:t>
            </a:r>
            <a:r>
              <a:rPr lang="en-US" sz="3600" dirty="0" smtClean="0">
                <a:solidFill>
                  <a:srgbClr val="002060"/>
                </a:solidFill>
                <a:latin typeface="Arial Rounded MT Bold" pitchFamily="34" charset="0"/>
              </a:rPr>
              <a:t>fiber</a:t>
            </a:r>
          </a:p>
          <a:p>
            <a:pPr algn="ctr"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002060"/>
                </a:solidFill>
                <a:latin typeface="Arial Rounded MT Bold" pitchFamily="34" charset="0"/>
              </a:rPr>
              <a:t>Patients activation</a:t>
            </a:r>
          </a:p>
          <a:p>
            <a:pPr algn="ctr"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002060"/>
                </a:solidFill>
                <a:latin typeface="Arial Rounded MT Bold" pitchFamily="34" charset="0"/>
              </a:rPr>
              <a:t>Outdoor stay</a:t>
            </a:r>
          </a:p>
          <a:p>
            <a:pPr algn="ctr"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002060"/>
                </a:solidFill>
                <a:latin typeface="Arial Rounded MT Bold" pitchFamily="34" charset="0"/>
              </a:rPr>
              <a:t>Wearing </a:t>
            </a:r>
            <a:r>
              <a:rPr lang="en-US" sz="3600" dirty="0">
                <a:solidFill>
                  <a:srgbClr val="002060"/>
                </a:solidFill>
                <a:latin typeface="Arial Rounded MT Bold" pitchFamily="34" charset="0"/>
              </a:rPr>
              <a:t>warm </a:t>
            </a:r>
            <a:r>
              <a:rPr lang="en-US" sz="3600" dirty="0" smtClean="0">
                <a:solidFill>
                  <a:srgbClr val="002060"/>
                </a:solidFill>
                <a:latin typeface="Arial Rounded MT Bold" pitchFamily="34" charset="0"/>
              </a:rPr>
              <a:t>clothes</a:t>
            </a:r>
          </a:p>
          <a:p>
            <a:pPr algn="ctr">
              <a:buFont typeface="Wingdings" pitchFamily="2" charset="2"/>
              <a:buChar char="§"/>
            </a:pP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" y="5071060"/>
            <a:ext cx="3128748" cy="1786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7" y="5071060"/>
            <a:ext cx="2808311" cy="1820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983" y="5071060"/>
            <a:ext cx="2938017" cy="1779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8898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32" y="14000"/>
            <a:ext cx="9127767" cy="111074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u="sng" dirty="0" smtClean="0">
                <a:solidFill>
                  <a:srgbClr val="002060"/>
                </a:solidFill>
              </a:rPr>
              <a:t>PLAN  </a:t>
            </a:r>
            <a:endParaRPr lang="ru-RU" b="1" u="sng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268760"/>
            <a:ext cx="5004048" cy="55892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+mj-lt"/>
              </a:rPr>
              <a:t>1. Introduction 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solidFill>
                  <a:srgbClr val="002060"/>
                </a:solidFill>
                <a:latin typeface="+mj-lt"/>
              </a:rPr>
              <a:t>General means about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hypothyroidism 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&amp; Diffuse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toxic 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goiter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+mj-lt"/>
              </a:rPr>
              <a:t>2. Main body 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solidFill>
                  <a:srgbClr val="002060"/>
                </a:solidFill>
                <a:latin typeface="+mj-lt"/>
              </a:rPr>
              <a:t>Classification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solidFill>
                  <a:srgbClr val="002060"/>
                </a:solidFill>
                <a:latin typeface="+mj-lt"/>
              </a:rPr>
              <a:t>Etiology 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solidFill>
                  <a:srgbClr val="002060"/>
                </a:solidFill>
                <a:latin typeface="+mj-lt"/>
              </a:rPr>
              <a:t>Pathogenesis </a:t>
            </a:r>
          </a:p>
          <a:p>
            <a:pPr>
              <a:buFont typeface="Wingdings" pitchFamily="2" charset="2"/>
              <a:buChar char="ü"/>
            </a:pPr>
            <a:r>
              <a:rPr lang="en-US" dirty="0">
                <a:solidFill>
                  <a:srgbClr val="002060"/>
                </a:solidFill>
                <a:latin typeface="+mj-lt"/>
              </a:rPr>
              <a:t>Clinical 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manifestations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solidFill>
                  <a:srgbClr val="002060"/>
                </a:solidFill>
                <a:latin typeface="+mj-lt"/>
              </a:rPr>
              <a:t>Diagnostics</a:t>
            </a:r>
          </a:p>
          <a:p>
            <a:pPr>
              <a:buFont typeface="Wingdings" pitchFamily="2" charset="2"/>
              <a:buChar char="ü"/>
            </a:pPr>
            <a:r>
              <a:rPr lang="en-US" dirty="0">
                <a:solidFill>
                  <a:srgbClr val="002060"/>
                </a:solidFill>
                <a:latin typeface="+mj-lt"/>
              </a:rPr>
              <a:t>D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ifferential diagnosis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solidFill>
                  <a:srgbClr val="002060"/>
                </a:solidFill>
                <a:latin typeface="+mj-lt"/>
              </a:rPr>
              <a:t>Treatment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+mj-lt"/>
              </a:rPr>
              <a:t>3. Conclusion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 -  Recommendations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+mj-lt"/>
              </a:rPr>
              <a:t>4. Bibliography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924944"/>
            <a:ext cx="3617538" cy="1994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6652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765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29732" y="11266"/>
            <a:ext cx="9173732" cy="11134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DIFFUSE TOXIC GOITER</a:t>
            </a:r>
            <a:endParaRPr lang="ru-RU" u="sng" dirty="0">
              <a:solidFill>
                <a:schemeClr val="bg1"/>
              </a:solidFill>
              <a:latin typeface="+mj-lt"/>
              <a:cs typeface="Aharoni" pitchFamily="2" charset="-79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2721832"/>
          </a:xfrm>
        </p:spPr>
        <p:txBody>
          <a:bodyPr>
            <a:normAutofit fontScale="92500" lnSpcReduction="20000"/>
          </a:bodyPr>
          <a:lstStyle/>
          <a:p>
            <a:pPr marL="514350" indent="-514350" algn="ctr">
              <a:buAutoNum type="arabicPeriod"/>
            </a:pPr>
            <a:r>
              <a:rPr lang="en-US" b="1" dirty="0" smtClean="0">
                <a:solidFill>
                  <a:srgbClr val="002060"/>
                </a:solidFill>
              </a:rPr>
              <a:t>Definition 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002060"/>
                </a:solidFill>
              </a:rPr>
              <a:t>= </a:t>
            </a:r>
            <a:r>
              <a:rPr lang="en-US" dirty="0">
                <a:solidFill>
                  <a:srgbClr val="002060"/>
                </a:solidFill>
              </a:rPr>
              <a:t>systemic autoimmune disease, which develops as a result of the production of stimulating antibodies to the thyroid hormone </a:t>
            </a:r>
            <a:r>
              <a:rPr lang="en-US" dirty="0" smtClean="0">
                <a:solidFill>
                  <a:srgbClr val="002060"/>
                </a:solidFill>
              </a:rPr>
              <a:t>receptor (AB – </a:t>
            </a:r>
            <a:r>
              <a:rPr lang="en-US" dirty="0" err="1" smtClean="0">
                <a:solidFill>
                  <a:srgbClr val="002060"/>
                </a:solidFill>
              </a:rPr>
              <a:t>pTSH</a:t>
            </a:r>
            <a:r>
              <a:rPr lang="en-US" dirty="0" smtClean="0">
                <a:solidFill>
                  <a:srgbClr val="002060"/>
                </a:solidFill>
              </a:rPr>
              <a:t>) , </a:t>
            </a:r>
            <a:r>
              <a:rPr lang="en-US" dirty="0">
                <a:solidFill>
                  <a:srgbClr val="002060"/>
                </a:solidFill>
              </a:rPr>
              <a:t>is clinically manifested by the defeat of the thyroid gland with the development of thyrotoxicosis syndrome in combination with </a:t>
            </a:r>
            <a:r>
              <a:rPr lang="en-US" dirty="0" err="1">
                <a:solidFill>
                  <a:srgbClr val="002060"/>
                </a:solidFill>
              </a:rPr>
              <a:t>extrathyroid</a:t>
            </a:r>
            <a:r>
              <a:rPr lang="en-US" dirty="0">
                <a:solidFill>
                  <a:srgbClr val="002060"/>
                </a:solidFill>
              </a:rPr>
              <a:t> pathology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166495"/>
            <a:ext cx="2448272" cy="2644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746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25571" y="11266"/>
            <a:ext cx="9173732" cy="11134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CAUSES </a:t>
            </a:r>
            <a:endParaRPr lang="ru-RU" u="sng" dirty="0">
              <a:solidFill>
                <a:schemeClr val="bg1"/>
              </a:solidFill>
              <a:latin typeface="+mj-lt"/>
              <a:cs typeface="Aharoni" pitchFamily="2" charset="-79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0" y="1124744"/>
            <a:ext cx="9144000" cy="4495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511798" y="2852936"/>
            <a:ext cx="2160240" cy="201622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u="sng" dirty="0" smtClean="0">
                <a:solidFill>
                  <a:srgbClr val="002060"/>
                </a:solidFill>
                <a:latin typeface="+mj-lt"/>
              </a:rPr>
              <a:t>GRAVES’ DISEASE </a:t>
            </a:r>
            <a:endParaRPr lang="ru-RU" sz="2800" b="1" u="sng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1628800"/>
            <a:ext cx="3024000" cy="18468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Iodine deficiency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53346" y="1628234"/>
            <a:ext cx="3024000" cy="18468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Autoimmune </a:t>
            </a:r>
            <a:r>
              <a:rPr lang="en-US" sz="2400" b="1" dirty="0" smtClean="0">
                <a:solidFill>
                  <a:srgbClr val="002060"/>
                </a:solidFill>
              </a:rPr>
              <a:t>disease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</a:rPr>
              <a:t>Women over the age of </a:t>
            </a:r>
            <a:r>
              <a:rPr lang="en-US" sz="2400" dirty="0" smtClean="0">
                <a:solidFill>
                  <a:srgbClr val="002060"/>
                </a:solidFill>
              </a:rPr>
              <a:t>40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4367080"/>
            <a:ext cx="3024000" cy="18468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002060"/>
              </a:solidFill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Hyperthyroidism</a:t>
            </a:r>
          </a:p>
          <a:p>
            <a:pPr algn="ctr"/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56857" y="4369056"/>
            <a:ext cx="3024336" cy="184482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bg1"/>
                </a:solidFill>
              </a:rPr>
              <a:t>Other </a:t>
            </a:r>
            <a:r>
              <a:rPr lang="en-US" sz="1600" b="1" dirty="0" smtClean="0">
                <a:solidFill>
                  <a:schemeClr val="bg1"/>
                </a:solidFill>
              </a:rPr>
              <a:t>causes</a:t>
            </a:r>
          </a:p>
          <a:p>
            <a:pPr marL="342900" indent="-342900">
              <a:buAutoNum type="arabicPeriod"/>
            </a:pPr>
            <a:r>
              <a:rPr lang="en-US" sz="1600" b="1" dirty="0" smtClean="0">
                <a:solidFill>
                  <a:schemeClr val="bg1"/>
                </a:solidFill>
              </a:rPr>
              <a:t>Smoking</a:t>
            </a:r>
          </a:p>
          <a:p>
            <a:pPr marL="342900" indent="-342900">
              <a:buAutoNum type="arabicPeriod"/>
            </a:pPr>
            <a:r>
              <a:rPr lang="en-US" sz="1600" b="1" dirty="0">
                <a:solidFill>
                  <a:schemeClr val="bg1"/>
                </a:solidFill>
              </a:rPr>
              <a:t>Hormonal </a:t>
            </a:r>
            <a:r>
              <a:rPr lang="en-US" sz="1600" b="1" dirty="0" smtClean="0">
                <a:solidFill>
                  <a:schemeClr val="bg1"/>
                </a:solidFill>
              </a:rPr>
              <a:t>changes</a:t>
            </a:r>
          </a:p>
          <a:p>
            <a:pPr marL="342900" indent="-342900">
              <a:buAutoNum type="arabicPeriod"/>
            </a:pPr>
            <a:r>
              <a:rPr lang="en-US" sz="1600" b="1" dirty="0" smtClean="0">
                <a:solidFill>
                  <a:schemeClr val="bg1"/>
                </a:solidFill>
              </a:rPr>
              <a:t>Thyroiditis</a:t>
            </a:r>
          </a:p>
          <a:p>
            <a:pPr marL="342900" indent="-342900">
              <a:buAutoNum type="arabicPeriod"/>
            </a:pPr>
            <a:r>
              <a:rPr lang="en-US" sz="1600" b="1" dirty="0" smtClean="0">
                <a:solidFill>
                  <a:schemeClr val="bg1"/>
                </a:solidFill>
              </a:rPr>
              <a:t>Lithium</a:t>
            </a:r>
          </a:p>
          <a:p>
            <a:pPr marL="342900" indent="-342900">
              <a:buAutoNum type="arabicPeriod"/>
            </a:pPr>
            <a:r>
              <a:rPr lang="en-US" sz="1600" b="1" dirty="0">
                <a:solidFill>
                  <a:schemeClr val="bg1"/>
                </a:solidFill>
              </a:rPr>
              <a:t>Overconsumption of </a:t>
            </a:r>
            <a:r>
              <a:rPr lang="en-US" sz="1600" b="1" dirty="0" smtClean="0">
                <a:solidFill>
                  <a:schemeClr val="bg1"/>
                </a:solidFill>
              </a:rPr>
              <a:t>iodine</a:t>
            </a:r>
          </a:p>
          <a:p>
            <a:pPr marL="342900" indent="-342900">
              <a:buAutoNum type="arabicPeriod"/>
            </a:pPr>
            <a:r>
              <a:rPr lang="en-US" sz="1600" b="1" dirty="0">
                <a:solidFill>
                  <a:schemeClr val="bg1"/>
                </a:solidFill>
              </a:rPr>
              <a:t>Radiation therapy</a:t>
            </a:r>
          </a:p>
        </p:txBody>
      </p:sp>
    </p:spTree>
    <p:extLst>
      <p:ext uri="{BB962C8B-B14F-4D97-AF65-F5344CB8AC3E}">
        <p14:creationId xmlns:p14="http://schemas.microsoft.com/office/powerpoint/2010/main" val="154636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19885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25571" y="11266"/>
            <a:ext cx="9173732" cy="11134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PATHOGENESIS </a:t>
            </a:r>
            <a:endParaRPr lang="ru-RU" u="sng" dirty="0">
              <a:solidFill>
                <a:schemeClr val="bg1"/>
              </a:solidFill>
              <a:latin typeface="+mj-lt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1884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25571" y="11266"/>
            <a:ext cx="9173732" cy="11134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PATHOGENESIS </a:t>
            </a:r>
            <a:endParaRPr lang="ru-RU" u="sng" dirty="0">
              <a:solidFill>
                <a:schemeClr val="bg1"/>
              </a:solidFill>
              <a:latin typeface="+mj-lt"/>
              <a:cs typeface="Aharoni" pitchFamily="2" charset="-79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8161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620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25571" y="11266"/>
            <a:ext cx="9173732" cy="11134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PATHOGENESIS </a:t>
            </a:r>
            <a:endParaRPr lang="ru-RU" u="sng" dirty="0">
              <a:solidFill>
                <a:schemeClr val="bg1"/>
              </a:solidFill>
              <a:latin typeface="+mj-lt"/>
              <a:cs typeface="Aharoni" pitchFamily="2" charset="-79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71" y="1268760"/>
            <a:ext cx="9169571" cy="5643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607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3720" cy="6839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744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"/>
            <a:ext cx="9144000" cy="682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484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785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10" y="0"/>
            <a:ext cx="917391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532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4495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-24408"/>
            <a:ext cx="6228184" cy="688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384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0" y="0"/>
            <a:ext cx="914637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742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04" y="0"/>
            <a:ext cx="9152804" cy="6801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509120"/>
            <a:ext cx="4788024" cy="2392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56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34" y="-1"/>
            <a:ext cx="916023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137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271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89"/>
            <a:ext cx="9171353" cy="6842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899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6" y="0"/>
            <a:ext cx="9142873" cy="9906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u="sng" dirty="0" smtClean="0"/>
              <a:t>THYROID GLAND PALPATION </a:t>
            </a:r>
            <a:endParaRPr lang="ru-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1269" y="1189737"/>
            <a:ext cx="5580112" cy="401631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u="sng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Goiter </a:t>
            </a:r>
            <a:r>
              <a:rPr lang="en-US" sz="3200" b="1" u="sng" dirty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size classification (WHO</a:t>
            </a:r>
            <a:r>
              <a:rPr lang="en-US" sz="3200" b="1" u="sng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)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FF0000"/>
                </a:solidFill>
                <a:latin typeface="BrowalliaUPC" pitchFamily="34" charset="-34"/>
                <a:cs typeface="BrowalliaUPC" pitchFamily="34" charset="-34"/>
              </a:rPr>
              <a:t>0 </a:t>
            </a:r>
            <a:r>
              <a:rPr lang="en-US" sz="3200" b="1" dirty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- </a:t>
            </a:r>
            <a:r>
              <a:rPr lang="en-US" sz="3200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no goiter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FF0000"/>
                </a:solidFill>
                <a:latin typeface="BrowalliaUPC" pitchFamily="34" charset="-34"/>
                <a:cs typeface="BrowalliaUPC" pitchFamily="34" charset="-34"/>
              </a:rPr>
              <a:t>I</a:t>
            </a:r>
            <a:r>
              <a:rPr lang="en-US" sz="3200" b="1" dirty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 - </a:t>
            </a:r>
            <a:r>
              <a:rPr lang="en-US" sz="3200" dirty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the size of the goiter is larger than the </a:t>
            </a:r>
            <a:r>
              <a:rPr lang="en-US" sz="3200" b="1" dirty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distal phalanx </a:t>
            </a:r>
            <a:r>
              <a:rPr lang="en-US" sz="3200" dirty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of the doctor’s thumb, the </a:t>
            </a:r>
            <a:r>
              <a:rPr lang="en-US" sz="3200" b="1" dirty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goiter is palpable but not </a:t>
            </a:r>
            <a:r>
              <a:rPr lang="en-US" sz="3200" b="1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visible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FF0000"/>
                </a:solidFill>
                <a:latin typeface="BrowalliaUPC" pitchFamily="34" charset="-34"/>
                <a:cs typeface="BrowalliaUPC" pitchFamily="34" charset="-34"/>
              </a:rPr>
              <a:t>II</a:t>
            </a:r>
            <a:r>
              <a:rPr lang="en-US" sz="3200" b="1" dirty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 - </a:t>
            </a:r>
            <a:r>
              <a:rPr lang="en-US" sz="3200" dirty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goiter is </a:t>
            </a:r>
            <a:r>
              <a:rPr lang="en-US" sz="3200" b="1" dirty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palpable</a:t>
            </a:r>
            <a:r>
              <a:rPr lang="en-US" sz="3200" dirty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 and </a:t>
            </a:r>
            <a:r>
              <a:rPr lang="en-US" sz="3200" b="1" dirty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visible</a:t>
            </a:r>
            <a:r>
              <a:rPr lang="en-US" sz="3200" dirty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 to the eye</a:t>
            </a:r>
            <a:endParaRPr lang="ru-RU" sz="3200" dirty="0">
              <a:solidFill>
                <a:srgbClr val="002060"/>
              </a:solidFill>
              <a:cs typeface="BrowalliaUPC" pitchFamily="34" charset="-34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991" y="1189737"/>
            <a:ext cx="3540009" cy="2324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999" y="4149080"/>
            <a:ext cx="3399001" cy="2493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015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3034"/>
            <a:ext cx="9144000" cy="1157777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b="1" u="sng" dirty="0" smtClean="0"/>
              <a:t>Study </a:t>
            </a:r>
            <a:r>
              <a:rPr lang="en-US" b="1" u="sng" dirty="0"/>
              <a:t>of functional activity of the thyroid gland</a:t>
            </a:r>
            <a:endParaRPr lang="ru-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628800"/>
            <a:ext cx="9144000" cy="252028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002060"/>
                </a:solidFill>
              </a:rPr>
              <a:t>Thyroid </a:t>
            </a:r>
            <a:r>
              <a:rPr lang="en-US" b="1" dirty="0">
                <a:solidFill>
                  <a:srgbClr val="002060"/>
                </a:solidFill>
              </a:rPr>
              <a:t>hormones in the </a:t>
            </a:r>
            <a:r>
              <a:rPr lang="en-US" b="1" dirty="0" smtClean="0">
                <a:solidFill>
                  <a:srgbClr val="002060"/>
                </a:solidFill>
              </a:rPr>
              <a:t>blood</a:t>
            </a:r>
          </a:p>
          <a:p>
            <a:pPr algn="ctr"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2060"/>
                </a:solidFill>
              </a:rPr>
              <a:t>TSH</a:t>
            </a:r>
            <a:r>
              <a:rPr lang="en-US" dirty="0" smtClean="0">
                <a:solidFill>
                  <a:srgbClr val="002060"/>
                </a:solidFill>
              </a:rPr>
              <a:t> DECREASE (&lt;0,1 </a:t>
            </a:r>
            <a:r>
              <a:rPr lang="en-US" dirty="0" err="1" smtClean="0">
                <a:solidFill>
                  <a:srgbClr val="002060"/>
                </a:solidFill>
              </a:rPr>
              <a:t>mE</a:t>
            </a:r>
            <a:r>
              <a:rPr lang="en-US" dirty="0" smtClean="0">
                <a:solidFill>
                  <a:srgbClr val="002060"/>
                </a:solidFill>
              </a:rPr>
              <a:t>/l)</a:t>
            </a:r>
          </a:p>
          <a:p>
            <a:pPr algn="ctr"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2060"/>
                </a:solidFill>
              </a:rPr>
              <a:t>T3</a:t>
            </a:r>
            <a:r>
              <a:rPr lang="en-US" dirty="0" smtClean="0">
                <a:solidFill>
                  <a:srgbClr val="002060"/>
                </a:solidFill>
              </a:rPr>
              <a:t> INCREASE </a:t>
            </a:r>
          </a:p>
          <a:p>
            <a:pPr algn="ctr"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2060"/>
                </a:solidFill>
              </a:rPr>
              <a:t>T4 </a:t>
            </a:r>
            <a:r>
              <a:rPr lang="en-US" dirty="0" smtClean="0">
                <a:solidFill>
                  <a:srgbClr val="002060"/>
                </a:solidFill>
              </a:rPr>
              <a:t>INCREASE </a:t>
            </a: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221086"/>
            <a:ext cx="4248472" cy="2610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229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9178"/>
            <a:ext cx="9144000" cy="114392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u="sng" dirty="0"/>
              <a:t>Study of immunological markers</a:t>
            </a:r>
            <a:endParaRPr lang="ru-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2060848"/>
            <a:ext cx="9144000" cy="1512168"/>
          </a:xfrm>
        </p:spPr>
        <p:txBody>
          <a:bodyPr>
            <a:no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sz="3200" b="1" dirty="0" smtClean="0">
                <a:solidFill>
                  <a:srgbClr val="002060"/>
                </a:solidFill>
              </a:rPr>
              <a:t>ANTIBODIES TO r-TSH  - 99-100%</a:t>
            </a:r>
          </a:p>
          <a:p>
            <a:pPr algn="ctr">
              <a:buFont typeface="Wingdings" pitchFamily="2" charset="2"/>
              <a:buChar char="Ø"/>
            </a:pPr>
            <a:r>
              <a:rPr lang="en-US" sz="3200" b="1" dirty="0">
                <a:solidFill>
                  <a:srgbClr val="002060"/>
                </a:solidFill>
              </a:rPr>
              <a:t>ANTIBODIES </a:t>
            </a:r>
            <a:r>
              <a:rPr lang="en-US" sz="3200" b="1" dirty="0" smtClean="0">
                <a:solidFill>
                  <a:srgbClr val="002060"/>
                </a:solidFill>
              </a:rPr>
              <a:t>TO TPO (TYREOPEROXIDASE) </a:t>
            </a:r>
          </a:p>
          <a:p>
            <a:pPr algn="ctr">
              <a:buFont typeface="Wingdings" pitchFamily="2" charset="2"/>
              <a:buChar char="Ø"/>
            </a:pPr>
            <a:r>
              <a:rPr lang="en-US" sz="3200" b="1" dirty="0" smtClean="0">
                <a:solidFill>
                  <a:srgbClr val="002060"/>
                </a:solidFill>
              </a:rPr>
              <a:t>– 40-60%</a:t>
            </a:r>
          </a:p>
          <a:p>
            <a:pPr algn="ctr">
              <a:buFont typeface="Wingdings" pitchFamily="2" charset="2"/>
              <a:buChar char="Ø"/>
            </a:pP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171950"/>
            <a:ext cx="4762500" cy="2425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011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9178"/>
            <a:ext cx="9144000" cy="9906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u="sng" dirty="0" smtClean="0"/>
              <a:t>INSTRUMENTAL INVESTIGATIONS </a:t>
            </a:r>
            <a:endParaRPr lang="ru-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196752"/>
            <a:ext cx="3779912" cy="566124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002060"/>
                </a:solidFill>
              </a:rPr>
              <a:t>USI OF THYROID GLAND 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002060"/>
                </a:solidFill>
              </a:rPr>
              <a:t>decreased echogenicity</a:t>
            </a:r>
            <a:endParaRPr lang="en-US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002060"/>
                </a:solidFill>
              </a:rPr>
              <a:t>NORMAL VOLUME OF TG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FEMALE = </a:t>
            </a:r>
            <a:r>
              <a:rPr lang="en-US" b="1" dirty="0" smtClean="0">
                <a:solidFill>
                  <a:srgbClr val="002060"/>
                </a:solidFill>
              </a:rPr>
              <a:t>18 ml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MALE = </a:t>
            </a:r>
            <a:r>
              <a:rPr lang="en-US" b="1" dirty="0" smtClean="0">
                <a:solidFill>
                  <a:srgbClr val="002060"/>
                </a:solidFill>
              </a:rPr>
              <a:t>25 ml</a:t>
            </a:r>
          </a:p>
          <a:p>
            <a:pPr marL="0" indent="0">
              <a:buNone/>
            </a:pPr>
            <a:endParaRPr lang="en-US" dirty="0" smtClean="0">
              <a:solidFill>
                <a:srgbClr val="002060"/>
              </a:solidFill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0" y="2857500"/>
            <a:ext cx="523875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761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2260848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002060"/>
                </a:solidFill>
              </a:rPr>
              <a:t>THYROID SCINTIGRAPHY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002060"/>
                </a:solidFill>
              </a:rPr>
              <a:t>Use technetium </a:t>
            </a:r>
            <a:r>
              <a:rPr lang="en-US" dirty="0" smtClean="0">
                <a:solidFill>
                  <a:srgbClr val="002060"/>
                </a:solidFill>
              </a:rPr>
              <a:t>isotope (</a:t>
            </a:r>
            <a:r>
              <a:rPr lang="en-US" sz="1800" b="1" dirty="0" smtClean="0">
                <a:solidFill>
                  <a:srgbClr val="002060"/>
                </a:solidFill>
              </a:rPr>
              <a:t>99m</a:t>
            </a:r>
            <a:r>
              <a:rPr lang="en-US" b="1" dirty="0" smtClean="0">
                <a:solidFill>
                  <a:srgbClr val="002060"/>
                </a:solidFill>
              </a:rPr>
              <a:t>Tc</a:t>
            </a:r>
            <a:r>
              <a:rPr lang="en-US" dirty="0" smtClean="0">
                <a:solidFill>
                  <a:srgbClr val="002060"/>
                </a:solidFill>
              </a:rPr>
              <a:t>)</a:t>
            </a:r>
          </a:p>
          <a:p>
            <a:pPr marL="0" indent="0" algn="ctr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002060"/>
                </a:solidFill>
              </a:rPr>
              <a:t>Disease = </a:t>
            </a:r>
            <a:r>
              <a:rPr lang="en-US" b="1" dirty="0" smtClean="0">
                <a:solidFill>
                  <a:srgbClr val="002060"/>
                </a:solidFill>
              </a:rPr>
              <a:t>Equable isotope </a:t>
            </a:r>
            <a:r>
              <a:rPr lang="en-US" b="1" dirty="0">
                <a:solidFill>
                  <a:srgbClr val="002060"/>
                </a:solidFill>
              </a:rPr>
              <a:t>distribution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-19178"/>
            <a:ext cx="9144000" cy="9906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smtClean="0"/>
              <a:t>INSTRUMENTAL INVESTIGATIONS </a:t>
            </a:r>
            <a:endParaRPr lang="ru-RU" b="1" u="sng" dirty="0"/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05064"/>
            <a:ext cx="7776864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364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90202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124744"/>
            <a:ext cx="9144000" cy="259228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600" b="1" dirty="0" smtClean="0">
                <a:solidFill>
                  <a:srgbClr val="002060"/>
                </a:solidFill>
              </a:rPr>
              <a:t>CT </a:t>
            </a:r>
          </a:p>
          <a:p>
            <a:pPr marL="0" indent="0" algn="ctr">
              <a:buNone/>
            </a:pPr>
            <a:r>
              <a:rPr lang="en-US" sz="3600" b="1" dirty="0" smtClean="0">
                <a:solidFill>
                  <a:srgbClr val="002060"/>
                </a:solidFill>
              </a:rPr>
              <a:t>MRT </a:t>
            </a:r>
          </a:p>
          <a:p>
            <a:pPr algn="ctr">
              <a:buFont typeface="Wingdings" pitchFamily="2" charset="2"/>
              <a:buChar char="Ø"/>
            </a:pPr>
            <a:endParaRPr lang="en-US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002060"/>
                </a:solidFill>
              </a:rPr>
              <a:t>RETROSTERNAL GOITER 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002060"/>
                </a:solidFill>
              </a:rPr>
              <a:t>DISPLACEMENT AND RELEASE OF TRAHEA AND </a:t>
            </a:r>
            <a:r>
              <a:rPr lang="en-US" dirty="0" smtClean="0">
                <a:solidFill>
                  <a:srgbClr val="002060"/>
                </a:solidFill>
              </a:rPr>
              <a:t>ESOPHAGUS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-19178"/>
            <a:ext cx="9144000" cy="9906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smtClean="0"/>
              <a:t>INSTRUMENTAL INVESTIGATIONS </a:t>
            </a:r>
            <a:endParaRPr lang="ru-RU" b="1" u="sng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975259"/>
            <a:ext cx="6588224" cy="2882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493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u="sng" dirty="0"/>
              <a:t>DIFFERENTIAL DIAGNOSTICS</a:t>
            </a:r>
            <a:endParaRPr lang="ru-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628800"/>
            <a:ext cx="8153400" cy="5229200"/>
          </a:xfrm>
        </p:spPr>
        <p:txBody>
          <a:bodyPr>
            <a:normAutofit/>
          </a:bodyPr>
          <a:lstStyle/>
          <a:p>
            <a:pPr marL="514350" indent="-514350" algn="ctr">
              <a:buAutoNum type="arabicPeriod"/>
            </a:pPr>
            <a:r>
              <a:rPr lang="en-US" dirty="0" smtClean="0">
                <a:solidFill>
                  <a:srgbClr val="002060"/>
                </a:solidFill>
              </a:rPr>
              <a:t>Thyrotoxicosis </a:t>
            </a:r>
            <a:r>
              <a:rPr lang="en-US" dirty="0">
                <a:solidFill>
                  <a:srgbClr val="002060"/>
                </a:solidFill>
              </a:rPr>
              <a:t>due to destruction of thyroid </a:t>
            </a:r>
            <a:r>
              <a:rPr lang="en-US" dirty="0" smtClean="0">
                <a:solidFill>
                  <a:srgbClr val="002060"/>
                </a:solidFill>
              </a:rPr>
              <a:t>tissue</a:t>
            </a:r>
          </a:p>
          <a:p>
            <a:pPr marL="514350" indent="-514350" algn="ctr"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Painless silent </a:t>
            </a:r>
            <a:r>
              <a:rPr lang="en-US" dirty="0" smtClean="0">
                <a:solidFill>
                  <a:srgbClr val="002060"/>
                </a:solidFill>
              </a:rPr>
              <a:t>thyroiditis</a:t>
            </a:r>
          </a:p>
          <a:p>
            <a:pPr marL="514350" indent="-514350" algn="ctr">
              <a:buAutoNum type="arabicPeriod"/>
            </a:pPr>
            <a:r>
              <a:rPr lang="en-US" dirty="0" err="1">
                <a:solidFill>
                  <a:srgbClr val="002060"/>
                </a:solidFill>
              </a:rPr>
              <a:t>Subacute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thyroiditis</a:t>
            </a:r>
          </a:p>
          <a:p>
            <a:pPr marL="514350" indent="-514350" algn="ctr"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Radiation </a:t>
            </a:r>
            <a:r>
              <a:rPr lang="en-US" dirty="0" smtClean="0">
                <a:solidFill>
                  <a:srgbClr val="002060"/>
                </a:solidFill>
              </a:rPr>
              <a:t>thyroiditis</a:t>
            </a:r>
          </a:p>
          <a:p>
            <a:pPr marL="514350" indent="-514350" algn="ctr"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Postpartum </a:t>
            </a:r>
            <a:r>
              <a:rPr lang="en-US" dirty="0" smtClean="0">
                <a:solidFill>
                  <a:srgbClr val="002060"/>
                </a:solidFill>
              </a:rPr>
              <a:t>thyroiditis</a:t>
            </a:r>
          </a:p>
          <a:p>
            <a:pPr marL="514350" indent="-514350" algn="ctr">
              <a:buAutoNum type="arabicPeriod"/>
            </a:pPr>
            <a:r>
              <a:rPr lang="en-US" dirty="0" smtClean="0">
                <a:solidFill>
                  <a:srgbClr val="002060"/>
                </a:solidFill>
              </a:rPr>
              <a:t>Thyrotoxicosis </a:t>
            </a:r>
            <a:r>
              <a:rPr lang="en-US" dirty="0">
                <a:solidFill>
                  <a:srgbClr val="002060"/>
                </a:solidFill>
              </a:rPr>
              <a:t>caused by excessive proliferation of TSH (TSH-producing pituitary adenoma, </a:t>
            </a:r>
            <a:r>
              <a:rPr lang="en-US" dirty="0" err="1">
                <a:solidFill>
                  <a:srgbClr val="002060"/>
                </a:solidFill>
              </a:rPr>
              <a:t>hypophysial</a:t>
            </a:r>
            <a:r>
              <a:rPr lang="en-US" dirty="0">
                <a:solidFill>
                  <a:srgbClr val="002060"/>
                </a:solidFill>
              </a:rPr>
              <a:t> resistance to thyroid hormones</a:t>
            </a:r>
            <a:r>
              <a:rPr lang="en-US" dirty="0" smtClean="0">
                <a:solidFill>
                  <a:srgbClr val="002060"/>
                </a:solidFill>
              </a:rPr>
              <a:t>)</a:t>
            </a:r>
          </a:p>
          <a:p>
            <a:pPr marL="514350" indent="-514350" algn="ctr"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Artificial thyrotoxicosis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32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2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143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u="sng" dirty="0"/>
              <a:t>NON-MEDICAL TREATMENT</a:t>
            </a:r>
            <a:endParaRPr lang="ru-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700808"/>
            <a:ext cx="8153400" cy="1584176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sz="3600" b="1" dirty="0" smtClean="0">
                <a:solidFill>
                  <a:srgbClr val="002060"/>
                </a:solidFill>
              </a:rPr>
              <a:t> Limiting physical activity</a:t>
            </a:r>
          </a:p>
          <a:p>
            <a:pPr algn="ctr">
              <a:buFont typeface="Wingdings" pitchFamily="2" charset="2"/>
              <a:buChar char="Ø"/>
            </a:pPr>
            <a:r>
              <a:rPr lang="en-US" sz="3600" b="1" dirty="0" smtClean="0">
                <a:solidFill>
                  <a:srgbClr val="002060"/>
                </a:solidFill>
              </a:rPr>
              <a:t>To give up smoking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44" y="3564533"/>
            <a:ext cx="4441191" cy="263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564533"/>
            <a:ext cx="2857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074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990600"/>
            <a:ext cx="4788024" cy="58674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2060"/>
                </a:solidFill>
              </a:rPr>
              <a:t>RECEPTION OF </a:t>
            </a:r>
            <a:r>
              <a:rPr lang="en-US" sz="2400" b="1" dirty="0" smtClean="0">
                <a:solidFill>
                  <a:srgbClr val="002060"/>
                </a:solidFill>
              </a:rPr>
              <a:t>THYROESTATICS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002060"/>
                </a:solidFill>
              </a:rPr>
              <a:t>THERAPY 12-18 MONTHS </a:t>
            </a: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2060"/>
                </a:solidFill>
              </a:rPr>
              <a:t>Tiamazol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>
                <a:solidFill>
                  <a:srgbClr val="002060"/>
                </a:solidFill>
              </a:rPr>
              <a:t>(</a:t>
            </a:r>
            <a:r>
              <a:rPr lang="en-US" sz="2000" b="1" dirty="0" err="1">
                <a:solidFill>
                  <a:srgbClr val="002060"/>
                </a:solidFill>
              </a:rPr>
              <a:t>tyrosol</a:t>
            </a:r>
            <a:r>
              <a:rPr lang="en-US" sz="2000" b="1" dirty="0">
                <a:solidFill>
                  <a:srgbClr val="002060"/>
                </a:solidFill>
              </a:rPr>
              <a:t>, </a:t>
            </a:r>
            <a:r>
              <a:rPr lang="en-US" sz="2000" b="1" dirty="0" err="1">
                <a:solidFill>
                  <a:srgbClr val="002060"/>
                </a:solidFill>
              </a:rPr>
              <a:t>merkazolil</a:t>
            </a:r>
            <a:r>
              <a:rPr lang="en-US" sz="2000" b="1" dirty="0" smtClean="0">
                <a:solidFill>
                  <a:srgbClr val="002060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2060"/>
                </a:solidFill>
              </a:rPr>
              <a:t>Propylthiouracil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3200" b="1" dirty="0" smtClean="0">
                <a:solidFill>
                  <a:srgbClr val="002060"/>
                </a:solidFill>
              </a:rPr>
              <a:t>Beginning 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+ relatively large doses</a:t>
            </a:r>
            <a:r>
              <a:rPr lang="ru-RU" sz="2000" b="1" dirty="0" smtClean="0">
                <a:solidFill>
                  <a:srgbClr val="002060"/>
                </a:solidFill>
              </a:rPr>
              <a:t>: </a:t>
            </a:r>
            <a:r>
              <a:rPr lang="en-US" sz="2000" b="1" dirty="0" smtClean="0">
                <a:solidFill>
                  <a:srgbClr val="002060"/>
                </a:solidFill>
              </a:rPr>
              <a:t>30-40 mg (2 times) or </a:t>
            </a:r>
            <a:r>
              <a:rPr lang="en-US" sz="2000" b="1" dirty="0" err="1" smtClean="0">
                <a:solidFill>
                  <a:srgbClr val="002060"/>
                </a:solidFill>
              </a:rPr>
              <a:t>propylthiouracil</a:t>
            </a:r>
            <a:r>
              <a:rPr lang="en-US" sz="2000" b="1" dirty="0" smtClean="0">
                <a:solidFill>
                  <a:srgbClr val="002060"/>
                </a:solidFill>
              </a:rPr>
              <a:t> 300-400 mg (3-4 times)/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Lasts 3-4 months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</a:rPr>
              <a:t>+ B </a:t>
            </a:r>
            <a:r>
              <a:rPr lang="en-US" sz="2000" b="1" dirty="0" smtClean="0">
                <a:solidFill>
                  <a:srgbClr val="002060"/>
                </a:solidFill>
              </a:rPr>
              <a:t>– blockers – ANAPRILIN 120 mg/day 3-4 times; CONCOR 5 mg/day; ATENOLOL 100 mg/day 1 time.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</a:rPr>
              <a:t>+ GCS if severe prolonged thyrotoxicosis – PREDNIZOLON (10-15 mg/day) or </a:t>
            </a:r>
            <a:r>
              <a:rPr lang="en-US" sz="2000" b="1" dirty="0" smtClean="0">
                <a:solidFill>
                  <a:srgbClr val="002060"/>
                </a:solidFill>
              </a:rPr>
              <a:t>HYDROCORTIZON (50-70 mg/day)</a:t>
            </a:r>
          </a:p>
          <a:p>
            <a:pPr marL="0" indent="0">
              <a:buNone/>
            </a:pPr>
            <a:endParaRPr lang="en-US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/>
            </a:r>
            <a:br>
              <a:rPr lang="en-US" sz="2000" b="1" dirty="0" smtClean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dirty="0" smtClean="0"/>
              <a:t>MEDICAL TREATMENT</a:t>
            </a:r>
            <a:endParaRPr lang="ru-RU" b="1" u="sng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860032" y="1000619"/>
            <a:ext cx="4267200" cy="5867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rgbClr val="002060"/>
                </a:solidFill>
              </a:rPr>
              <a:t>SCHEME "BLOCK AND REPLACE"</a:t>
            </a:r>
          </a:p>
          <a:p>
            <a:pPr marL="0" indent="0">
              <a:buFont typeface="Wingdings"/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If T4 = NORMAL we decrease dose after 2-3 weeks – SUPPORTIVE THERAPY </a:t>
            </a:r>
          </a:p>
          <a:p>
            <a:pPr marL="0" indent="0">
              <a:buFont typeface="Wingdings"/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+ TIAMAZOL 10 mg/day/</a:t>
            </a:r>
          </a:p>
          <a:p>
            <a:pPr marL="0" indent="0">
              <a:buFont typeface="Wingdings"/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+ LEVOTHYROXIN 25-50 mcg/day</a:t>
            </a:r>
          </a:p>
          <a:p>
            <a:pPr marL="0" indent="0">
              <a:buFont typeface="Wingdings"/>
              <a:buNone/>
            </a:pPr>
            <a:endParaRPr lang="en-US" sz="2000" b="1" dirty="0" smtClean="0">
              <a:solidFill>
                <a:srgbClr val="002060"/>
              </a:solidFill>
            </a:endParaRPr>
          </a:p>
          <a:p>
            <a:pPr marL="0" indent="0">
              <a:buFont typeface="Wingdings"/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/>
            </a:r>
            <a:br>
              <a:rPr lang="en-US" sz="2000" b="1" dirty="0" smtClean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72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u="sng" dirty="0" smtClean="0"/>
              <a:t>THERAPY WITH </a:t>
            </a:r>
            <a:r>
              <a:rPr lang="en-US" sz="2800" b="1" u="sng" dirty="0" smtClean="0"/>
              <a:t>131</a:t>
            </a:r>
            <a:r>
              <a:rPr lang="en-US" sz="6000" b="1" u="sng" dirty="0" smtClean="0"/>
              <a:t> I </a:t>
            </a:r>
            <a:endParaRPr lang="ru-RU" sz="6000" b="1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rgbClr val="002060"/>
                </a:solidFill>
              </a:rPr>
              <a:t>I</a:t>
            </a:r>
            <a:r>
              <a:rPr lang="en-US" sz="3200" dirty="0" smtClean="0">
                <a:solidFill>
                  <a:srgbClr val="002060"/>
                </a:solidFill>
              </a:rPr>
              <a:t>n </a:t>
            </a:r>
            <a:r>
              <a:rPr lang="en-US" sz="3200" dirty="0">
                <a:solidFill>
                  <a:srgbClr val="002060"/>
                </a:solidFill>
              </a:rPr>
              <a:t>case of </a:t>
            </a:r>
            <a:r>
              <a:rPr lang="en-US" sz="3200" b="1" dirty="0">
                <a:solidFill>
                  <a:srgbClr val="002060"/>
                </a:solidFill>
              </a:rPr>
              <a:t>recurrence</a:t>
            </a:r>
            <a:r>
              <a:rPr lang="en-US" sz="3200" dirty="0">
                <a:solidFill>
                  <a:srgbClr val="002060"/>
                </a:solidFill>
              </a:rPr>
              <a:t> of </a:t>
            </a:r>
            <a:r>
              <a:rPr lang="en-US" sz="3200" dirty="0" smtClean="0">
                <a:solidFill>
                  <a:srgbClr val="002060"/>
                </a:solidFill>
              </a:rPr>
              <a:t>thyrotoxicosis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rgbClr val="002060"/>
                </a:solidFill>
              </a:rPr>
              <a:t>WAY</a:t>
            </a:r>
            <a:r>
              <a:rPr lang="en-US" sz="3200" dirty="0">
                <a:solidFill>
                  <a:srgbClr val="002060"/>
                </a:solidFill>
              </a:rPr>
              <a:t> = destruction of hyper functioning thyroid </a:t>
            </a:r>
            <a:r>
              <a:rPr lang="en-US" sz="3200" dirty="0" smtClean="0">
                <a:solidFill>
                  <a:srgbClr val="002060"/>
                </a:solidFill>
              </a:rPr>
              <a:t>tissue</a:t>
            </a:r>
          </a:p>
          <a:p>
            <a:pPr marL="0" indent="0" algn="ctr">
              <a:buNone/>
            </a:pPr>
            <a:endParaRPr lang="en-US" sz="3200" dirty="0" smtClean="0">
              <a:solidFill>
                <a:srgbClr val="002060"/>
              </a:solidFill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212976"/>
            <a:ext cx="4556280" cy="364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760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u="sng" dirty="0" smtClean="0"/>
              <a:t>SURGICAL  TREATMENT </a:t>
            </a:r>
            <a:endParaRPr lang="ru-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21888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Indications: </a:t>
            </a:r>
            <a:endParaRPr lang="en-US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002060"/>
                </a:solidFill>
              </a:rPr>
              <a:t>lateral </a:t>
            </a:r>
            <a:r>
              <a:rPr lang="en-US" dirty="0">
                <a:solidFill>
                  <a:srgbClr val="002060"/>
                </a:solidFill>
              </a:rPr>
              <a:t>goiter, diffuse and nodular forms of </a:t>
            </a:r>
            <a:r>
              <a:rPr lang="en-US" dirty="0" smtClean="0">
                <a:solidFill>
                  <a:srgbClr val="002060"/>
                </a:solidFill>
              </a:rPr>
              <a:t>goiter</a:t>
            </a:r>
          </a:p>
          <a:p>
            <a:pPr marL="514350" indent="-514350" algn="ctr">
              <a:buAutoNum type="arabicPeriod"/>
            </a:pPr>
            <a:r>
              <a:rPr lang="en-US" dirty="0" smtClean="0">
                <a:solidFill>
                  <a:srgbClr val="002060"/>
                </a:solidFill>
              </a:rPr>
              <a:t>FIRST: Achievement of </a:t>
            </a:r>
            <a:r>
              <a:rPr lang="en-US" dirty="0" err="1">
                <a:solidFill>
                  <a:srgbClr val="002060"/>
                </a:solidFill>
              </a:rPr>
              <a:t>euthyroid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state</a:t>
            </a:r>
          </a:p>
          <a:p>
            <a:pPr marL="514350" indent="-514350" algn="ctr">
              <a:buAutoNum type="arabicPeriod"/>
            </a:pPr>
            <a:r>
              <a:rPr lang="en-US" dirty="0" smtClean="0">
                <a:solidFill>
                  <a:srgbClr val="002060"/>
                </a:solidFill>
              </a:rPr>
              <a:t>Surgery </a:t>
            </a:r>
          </a:p>
          <a:p>
            <a:pPr marL="514350" indent="-514350" algn="ctr">
              <a:buAutoNum type="arabicPeriod"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77072"/>
            <a:ext cx="4375058" cy="2767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966" y="4077072"/>
            <a:ext cx="4006521" cy="2767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94526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64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6" y="0"/>
            <a:ext cx="914893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865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u="sng" dirty="0" smtClean="0">
                <a:solidFill>
                  <a:schemeClr val="bg1"/>
                </a:solidFill>
              </a:rPr>
              <a:t>BIBLIOGRAPHY </a:t>
            </a:r>
            <a:endParaRPr lang="ru-RU" b="1" u="sng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556792"/>
            <a:ext cx="8153400" cy="266429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002060"/>
                </a:solidFill>
              </a:rPr>
              <a:t>Дедов И.И. Эндокринология 3-е издание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002060"/>
                </a:solidFill>
              </a:rPr>
              <a:t>Федеральные клинические рекомендации по диагностике и лечению токсического зоба.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Е.А. Трошина, Н.Ю. Свириденко, В.Э. </a:t>
            </a:r>
            <a:r>
              <a:rPr lang="ru-RU" b="1" dirty="0" err="1" smtClean="0">
                <a:solidFill>
                  <a:srgbClr val="002060"/>
                </a:solidFill>
              </a:rPr>
              <a:t>Ванушко</a:t>
            </a:r>
            <a:r>
              <a:rPr lang="ru-RU" b="1" dirty="0" smtClean="0">
                <a:solidFill>
                  <a:srgbClr val="002060"/>
                </a:solidFill>
              </a:rPr>
              <a:t>, П.О. Румянцев, В.В. Фадеев, Н.А. Петунина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293096"/>
            <a:ext cx="4653136" cy="2455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727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9732" y="11266"/>
            <a:ext cx="9173732" cy="1113478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u="sng" dirty="0" smtClean="0">
                <a:solidFill>
                  <a:schemeClr val="bg1"/>
                </a:solidFill>
                <a:latin typeface="+mj-lt"/>
              </a:rPr>
              <a:t>HYPOTHYROIDISM</a:t>
            </a:r>
            <a:endParaRPr lang="ru-RU" u="sng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2060848"/>
            <a:ext cx="8153400" cy="1828800"/>
          </a:xfrm>
        </p:spPr>
        <p:txBody>
          <a:bodyPr>
            <a:normAutofit/>
          </a:bodyPr>
          <a:lstStyle/>
          <a:p>
            <a:pPr marL="514350" indent="-514350" algn="ctr">
              <a:buAutoNum type="arabicPeriod"/>
            </a:pPr>
            <a:r>
              <a:rPr lang="en-US" b="1" dirty="0" smtClean="0">
                <a:solidFill>
                  <a:srgbClr val="002060"/>
                </a:solidFill>
              </a:rPr>
              <a:t>Definition 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002060"/>
                </a:solidFill>
              </a:rPr>
              <a:t>= clinical </a:t>
            </a:r>
            <a:r>
              <a:rPr lang="en-US" dirty="0">
                <a:solidFill>
                  <a:srgbClr val="002060"/>
                </a:solidFill>
              </a:rPr>
              <a:t>syndrome </a:t>
            </a:r>
            <a:r>
              <a:rPr lang="en-US" dirty="0" smtClean="0">
                <a:solidFill>
                  <a:srgbClr val="002060"/>
                </a:solidFill>
              </a:rPr>
              <a:t>caused by persistent </a:t>
            </a:r>
            <a:r>
              <a:rPr lang="en-US" dirty="0">
                <a:solidFill>
                  <a:srgbClr val="002060"/>
                </a:solidFill>
              </a:rPr>
              <a:t>thyroid hormone </a:t>
            </a:r>
            <a:r>
              <a:rPr lang="en-US" dirty="0" smtClean="0">
                <a:solidFill>
                  <a:srgbClr val="002060"/>
                </a:solidFill>
              </a:rPr>
              <a:t>deficiency</a:t>
            </a: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450" y="3789040"/>
            <a:ext cx="6338123" cy="26408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60250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-19210" y="1484784"/>
            <a:ext cx="4576344" cy="537321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</a:rPr>
              <a:t>A</a:t>
            </a:r>
            <a:r>
              <a:rPr lang="en-US" b="1" dirty="0">
                <a:solidFill>
                  <a:srgbClr val="002060"/>
                </a:solidFill>
              </a:rPr>
              <a:t>. </a:t>
            </a:r>
            <a:r>
              <a:rPr lang="en-US" b="1" u="sng" dirty="0">
                <a:solidFill>
                  <a:srgbClr val="002060"/>
                </a:solidFill>
              </a:rPr>
              <a:t>Primary (thyroid) hypothyroidism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1. </a:t>
            </a:r>
            <a:r>
              <a:rPr lang="en-US" b="1" dirty="0">
                <a:solidFill>
                  <a:srgbClr val="002060"/>
                </a:solidFill>
              </a:rPr>
              <a:t>Destruction or lack of functionally active tissue of the thyroid gland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- chronic autoimmune thyroiditis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- surgical </a:t>
            </a:r>
            <a:r>
              <a:rPr lang="en-US" dirty="0">
                <a:solidFill>
                  <a:srgbClr val="002060"/>
                </a:solidFill>
              </a:rPr>
              <a:t>removal of the </a:t>
            </a:r>
            <a:r>
              <a:rPr lang="en-US" dirty="0" smtClean="0">
                <a:solidFill>
                  <a:srgbClr val="002060"/>
                </a:solidFill>
              </a:rPr>
              <a:t>thyroid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- radioactive </a:t>
            </a:r>
            <a:r>
              <a:rPr lang="en-US" dirty="0" smtClean="0">
                <a:solidFill>
                  <a:srgbClr val="002060"/>
                </a:solidFill>
              </a:rPr>
              <a:t>therapy with </a:t>
            </a:r>
            <a:r>
              <a:rPr lang="en-US" sz="2200" dirty="0">
                <a:solidFill>
                  <a:srgbClr val="002060"/>
                </a:solidFill>
              </a:rPr>
              <a:t>131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- transient </a:t>
            </a:r>
            <a:r>
              <a:rPr lang="en-US" dirty="0">
                <a:solidFill>
                  <a:srgbClr val="002060"/>
                </a:solidFill>
              </a:rPr>
              <a:t>hypothyroidism with </a:t>
            </a:r>
            <a:r>
              <a:rPr lang="en-US" dirty="0" err="1">
                <a:solidFill>
                  <a:srgbClr val="002060"/>
                </a:solidFill>
              </a:rPr>
              <a:t>subacute</a:t>
            </a:r>
            <a:r>
              <a:rPr lang="en-US" dirty="0">
                <a:solidFill>
                  <a:srgbClr val="002060"/>
                </a:solidFill>
              </a:rPr>
              <a:t>, postpartum and silent ("painless") thyroiditis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- agenesis </a:t>
            </a:r>
            <a:r>
              <a:rPr lang="en-US" dirty="0">
                <a:solidFill>
                  <a:srgbClr val="002060"/>
                </a:solidFill>
              </a:rPr>
              <a:t>and thyroid </a:t>
            </a:r>
            <a:r>
              <a:rPr lang="en-US" dirty="0" err="1" smtClean="0">
                <a:solidFill>
                  <a:srgbClr val="002060"/>
                </a:solidFill>
              </a:rPr>
              <a:t>dysgenesis</a:t>
            </a:r>
            <a:endParaRPr lang="en-US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2. </a:t>
            </a:r>
            <a:r>
              <a:rPr lang="en-US" b="1" dirty="0">
                <a:solidFill>
                  <a:srgbClr val="002060"/>
                </a:solidFill>
              </a:rPr>
              <a:t>Disturbance of thyroid hormone synthesis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- congenital defects of thyroid hormone biosynthesis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- severe iodine deficiency or excess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- drug or toxic effects (</a:t>
            </a:r>
            <a:r>
              <a:rPr lang="en-US" dirty="0" err="1">
                <a:solidFill>
                  <a:srgbClr val="002060"/>
                </a:solidFill>
              </a:rPr>
              <a:t>thyreostatic</a:t>
            </a:r>
            <a:r>
              <a:rPr lang="en-US" dirty="0">
                <a:solidFill>
                  <a:srgbClr val="002060"/>
                </a:solidFill>
              </a:rPr>
              <a:t> drugs, lithium, perchlorate, etc.)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29732" y="11266"/>
            <a:ext cx="9173732" cy="11134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anchor="ctr">
            <a:normAutofit fontScale="9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dirty="0" smtClean="0">
                <a:solidFill>
                  <a:schemeClr val="bg1"/>
                </a:solidFill>
                <a:latin typeface="+mj-lt"/>
              </a:rPr>
              <a:t>HYPOTHYROIDISM </a:t>
            </a:r>
          </a:p>
          <a:p>
            <a:pPr algn="ctr"/>
            <a:r>
              <a:rPr lang="en-US" b="1" u="sng" dirty="0" smtClean="0">
                <a:solidFill>
                  <a:schemeClr val="bg1"/>
                </a:solidFill>
                <a:latin typeface="+mj-lt"/>
              </a:rPr>
              <a:t>CLASSIFICATION </a:t>
            </a:r>
            <a:endParaRPr lang="ru-RU" u="sng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716016" y="1484784"/>
            <a:ext cx="4427984" cy="5366289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en-US" b="1" dirty="0" smtClean="0">
                <a:solidFill>
                  <a:srgbClr val="002060"/>
                </a:solidFill>
              </a:rPr>
              <a:t>B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en-US" b="1" u="sng" dirty="0" smtClean="0">
                <a:solidFill>
                  <a:srgbClr val="002060"/>
                </a:solidFill>
              </a:rPr>
              <a:t>Central (hypothalamic-pituitary, secondary) hypothyroidism</a:t>
            </a:r>
          </a:p>
          <a:p>
            <a:pPr marL="0" indent="0">
              <a:buFont typeface="Wingdings"/>
              <a:buNone/>
            </a:pPr>
            <a:r>
              <a:rPr lang="en-US" b="1" dirty="0" smtClean="0">
                <a:solidFill>
                  <a:srgbClr val="002060"/>
                </a:solidFill>
              </a:rPr>
              <a:t>1. Resolution or lack of cells producing TSH or </a:t>
            </a:r>
            <a:r>
              <a:rPr lang="en-US" b="1" dirty="0" err="1" smtClean="0">
                <a:solidFill>
                  <a:srgbClr val="002060"/>
                </a:solidFill>
              </a:rPr>
              <a:t>thyroliberin</a:t>
            </a:r>
            <a:endParaRPr lang="en-US" b="1" dirty="0" smtClean="0">
              <a:solidFill>
                <a:srgbClr val="002060"/>
              </a:solidFill>
            </a:endParaRPr>
          </a:p>
          <a:p>
            <a:pPr marL="0" indent="0">
              <a:buFont typeface="Wingdings"/>
              <a:buNone/>
            </a:pPr>
            <a:r>
              <a:rPr lang="en-US" dirty="0" smtClean="0">
                <a:solidFill>
                  <a:srgbClr val="002060"/>
                </a:solidFill>
              </a:rPr>
              <a:t>- tumors</a:t>
            </a:r>
          </a:p>
          <a:p>
            <a:pPr marL="0" indent="0">
              <a:buFont typeface="Wingdings"/>
              <a:buNone/>
            </a:pPr>
            <a:r>
              <a:rPr lang="en-US" dirty="0" smtClean="0">
                <a:solidFill>
                  <a:srgbClr val="002060"/>
                </a:solidFill>
              </a:rPr>
              <a:t>- traumatic or lumen injury (surgery, proton therapy)</a:t>
            </a:r>
          </a:p>
          <a:p>
            <a:pPr marL="0" indent="0">
              <a:buFont typeface="Wingdings"/>
              <a:buNone/>
            </a:pPr>
            <a:r>
              <a:rPr lang="en-US" dirty="0" smtClean="0">
                <a:solidFill>
                  <a:srgbClr val="002060"/>
                </a:solidFill>
              </a:rPr>
              <a:t>- vascular disorders (ischemic or hemorrhagic damage)</a:t>
            </a:r>
          </a:p>
          <a:p>
            <a:pPr marL="0" indent="0">
              <a:buFont typeface="Wingdings"/>
              <a:buNone/>
            </a:pPr>
            <a:r>
              <a:rPr lang="en-US" dirty="0" smtClean="0">
                <a:solidFill>
                  <a:srgbClr val="002060"/>
                </a:solidFill>
              </a:rPr>
              <a:t>- infectious or infiltrative processes (abscess, tuberculosis, </a:t>
            </a:r>
            <a:r>
              <a:rPr lang="en-US" dirty="0" err="1" smtClean="0">
                <a:solidFill>
                  <a:srgbClr val="002060"/>
                </a:solidFill>
              </a:rPr>
              <a:t>histiocytosis</a:t>
            </a:r>
            <a:r>
              <a:rPr lang="en-US" dirty="0" smtClean="0">
                <a:solidFill>
                  <a:srgbClr val="002060"/>
                </a:solidFill>
              </a:rPr>
              <a:t>)</a:t>
            </a:r>
          </a:p>
          <a:p>
            <a:pPr marL="0" indent="0">
              <a:buFont typeface="Wingdings"/>
              <a:buNone/>
            </a:pPr>
            <a:r>
              <a:rPr lang="en-US" dirty="0" smtClean="0">
                <a:solidFill>
                  <a:srgbClr val="002060"/>
                </a:solidFill>
              </a:rPr>
              <a:t>- chronic lymphocytic </a:t>
            </a:r>
            <a:r>
              <a:rPr lang="en-US" dirty="0" err="1" smtClean="0">
                <a:solidFill>
                  <a:srgbClr val="002060"/>
                </a:solidFill>
              </a:rPr>
              <a:t>hypophysitis</a:t>
            </a:r>
            <a:endParaRPr lang="en-US" dirty="0" smtClean="0">
              <a:solidFill>
                <a:srgbClr val="002060"/>
              </a:solidFill>
            </a:endParaRPr>
          </a:p>
          <a:p>
            <a:pPr marL="0" indent="0">
              <a:buFont typeface="Wingdings"/>
              <a:buNone/>
            </a:pPr>
            <a:r>
              <a:rPr lang="en-US" dirty="0" smtClean="0">
                <a:solidFill>
                  <a:srgbClr val="002060"/>
                </a:solidFill>
              </a:rPr>
              <a:t>- congenital disorders</a:t>
            </a:r>
          </a:p>
          <a:p>
            <a:pPr marL="0" indent="0">
              <a:buFont typeface="Wingdings"/>
              <a:buNone/>
            </a:pPr>
            <a:r>
              <a:rPr lang="en-US" dirty="0" smtClean="0">
                <a:solidFill>
                  <a:srgbClr val="002060"/>
                </a:solidFill>
              </a:rPr>
              <a:t>- mutations</a:t>
            </a:r>
          </a:p>
          <a:p>
            <a:pPr marL="0" indent="0">
              <a:buFont typeface="Wingdings"/>
              <a:buNone/>
            </a:pPr>
            <a:r>
              <a:rPr lang="en-US" dirty="0" smtClean="0">
                <a:solidFill>
                  <a:srgbClr val="002060"/>
                </a:solidFill>
              </a:rPr>
              <a:t>- drug and toxic effects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3865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132562"/>
            <a:ext cx="9144000" cy="44958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686"/>
            <a:ext cx="9144000" cy="6869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5725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6" y="1199412"/>
            <a:ext cx="9116724" cy="5678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0" y="11113"/>
            <a:ext cx="9144000" cy="9906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anchor="ctr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dirty="0" smtClean="0">
                <a:solidFill>
                  <a:schemeClr val="bg1"/>
                </a:solidFill>
                <a:latin typeface="+mj-lt"/>
              </a:rPr>
              <a:t>HYPOTHYROIDISM </a:t>
            </a:r>
          </a:p>
          <a:p>
            <a:pPr algn="ctr"/>
            <a:r>
              <a:rPr lang="en-US" b="1" u="sng" dirty="0" smtClean="0">
                <a:solidFill>
                  <a:schemeClr val="bg1"/>
                </a:solidFill>
                <a:latin typeface="+mj-lt"/>
              </a:rPr>
              <a:t>PATHOGENESIS </a:t>
            </a:r>
            <a:endParaRPr lang="ru-RU" u="sng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56584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55535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053401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347</TotalTime>
  <Words>991</Words>
  <Application>Microsoft Office PowerPoint</Application>
  <PresentationFormat>Экран (4:3)</PresentationFormat>
  <Paragraphs>205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Обычная</vt:lpstr>
      <vt:lpstr>hypothyroidism  &amp; Diffuse toxic goiter (Graves' disease, Basedow disease)</vt:lpstr>
      <vt:lpstr>PLAN  </vt:lpstr>
      <vt:lpstr>Презентация PowerPoint</vt:lpstr>
      <vt:lpstr>Презентация PowerPoint</vt:lpstr>
      <vt:lpstr>HYPOTHYROIDISM</vt:lpstr>
      <vt:lpstr>Презентация PowerPoint</vt:lpstr>
      <vt:lpstr>Презентация PowerPoint</vt:lpstr>
      <vt:lpstr>HYPOTHYROIDISM  PATHOGENESIS </vt:lpstr>
      <vt:lpstr>Презентация PowerPoint</vt:lpstr>
      <vt:lpstr>Презентация PowerPoint</vt:lpstr>
      <vt:lpstr>Презентация PowerPoint</vt:lpstr>
      <vt:lpstr>LABORATORY INVESTIGATIONS </vt:lpstr>
      <vt:lpstr>INSTRUMENTAL INVESTIGATIONS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CONCLUSION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THYROID GLAND PALPATION </vt:lpstr>
      <vt:lpstr>Study of functional activity of the thyroid gland</vt:lpstr>
      <vt:lpstr>Study of immunological markers</vt:lpstr>
      <vt:lpstr>INSTRUMENTAL INVESTIGATIONS </vt:lpstr>
      <vt:lpstr>Презентация PowerPoint</vt:lpstr>
      <vt:lpstr>Презентация PowerPoint</vt:lpstr>
      <vt:lpstr>DIFFERENTIAL DIAGNOSTICS</vt:lpstr>
      <vt:lpstr>Презентация PowerPoint</vt:lpstr>
      <vt:lpstr>NON-MEDICAL TREATMENT</vt:lpstr>
      <vt:lpstr>Презентация PowerPoint</vt:lpstr>
      <vt:lpstr>THERAPY WITH 131 I </vt:lpstr>
      <vt:lpstr>SURGICAL  TREATMENT </vt:lpstr>
      <vt:lpstr>Презентация PowerPoint</vt:lpstr>
      <vt:lpstr>Презентация PowerPoint</vt:lpstr>
      <vt:lpstr>BIBLIOGRAPHY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Hypothyroidism &amp; Diffuse toxic goiter (Graves' disease, Basedow disease)</dc:title>
  <dc:creator>user</dc:creator>
  <cp:lastModifiedBy>user</cp:lastModifiedBy>
  <cp:revision>33</cp:revision>
  <dcterms:created xsi:type="dcterms:W3CDTF">2018-12-05T17:49:40Z</dcterms:created>
  <dcterms:modified xsi:type="dcterms:W3CDTF">2018-12-06T15:01:57Z</dcterms:modified>
</cp:coreProperties>
</file>